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61" r:id="rId6"/>
    <p:sldId id="268" r:id="rId7"/>
    <p:sldId id="262" r:id="rId8"/>
    <p:sldId id="263" r:id="rId9"/>
    <p:sldId id="264" r:id="rId10"/>
    <p:sldId id="266" r:id="rId11"/>
    <p:sldId id="267" r:id="rId12"/>
    <p:sldId id="275" r:id="rId13"/>
    <p:sldId id="273" r:id="rId14"/>
    <p:sldId id="276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D0477-625C-4490-A50F-73FBEFCC048A}" type="datetimeFigureOut">
              <a:rPr lang="en-US" smtClean="0"/>
              <a:t>8/10/20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A4756-EBF6-4717-92D0-1DA5B7E7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0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C2B0-9D28-4371-9AD8-34486935F3A8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CCC-6182-4272-97C7-2D19FAD3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0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C2B0-9D28-4371-9AD8-34486935F3A8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CCC-6182-4272-97C7-2D19FAD3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3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C2B0-9D28-4371-9AD8-34486935F3A8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CCC-6182-4272-97C7-2D19FAD3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58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C2B0-9D28-4371-9AD8-34486935F3A8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CCC-6182-4272-97C7-2D19FAD3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5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C2B0-9D28-4371-9AD8-34486935F3A8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CCC-6182-4272-97C7-2D19FAD3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4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C2B0-9D28-4371-9AD8-34486935F3A8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CCC-6182-4272-97C7-2D19FAD3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46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C2B0-9D28-4371-9AD8-34486935F3A8}" type="datetimeFigureOut">
              <a:rPr lang="en-US" smtClean="0"/>
              <a:t>8/10/20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CCC-6182-4272-97C7-2D19FAD3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C2B0-9D28-4371-9AD8-34486935F3A8}" type="datetimeFigureOut">
              <a:rPr lang="en-US" smtClean="0"/>
              <a:t>8/10/20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CCC-6182-4272-97C7-2D19FAD3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9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C2B0-9D28-4371-9AD8-34486935F3A8}" type="datetimeFigureOut">
              <a:rPr lang="en-US" smtClean="0"/>
              <a:t>8/10/20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CCC-6182-4272-97C7-2D19FAD3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C2B0-9D28-4371-9AD8-34486935F3A8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CCC-6182-4272-97C7-2D19FAD3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04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C2B0-9D28-4371-9AD8-34486935F3A8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CCC-6182-4272-97C7-2D19FAD3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0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4C2B0-9D28-4371-9AD8-34486935F3A8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46CCC-6182-4272-97C7-2D19FAD3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0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/url?sa=i&amp;url=https%3A%2F%2Fwww.reviewofreligions.org%2F18468%2Fthe-holy-quran-3%2F&amp;psig=AOvVaw07YLk2WoB1-L2o7fkKY1FV&amp;ust=1597077723636000&amp;source=images&amp;cd=vfe&amp;ved=0CAIQjRxqFwoTCMjmn6nIjus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com/url?sa=i&amp;url=https%3A%2F%2Fwww.aliexpress.com%2Fitem%2F4000821574202.html&amp;psig=AOvVaw3XKNV5mXlrOiA63enMD16C&amp;ust=1597078702440000&amp;source=images&amp;cd=vfe&amp;ved=0CAIQjRxqFwoTCNiH5YvMjusCFQAAAAAdAAAAABA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%3A%2F%2Fwww.xinhuanet.com%2Fenglish%2Fasiapacific%2F2019-06%2F05%2Fc_138118811.htm&amp;psig=AOvVaw2ZqNOqMPNOOPPC35K9fMYm&amp;ust=1596892970071000&amp;source=images&amp;cd=vfe&amp;ved=0CAIQjRxqFwoTCNDtrIeYiesCFQAAAAAdAAAAABAJ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dnaindia.com%2Fworld%2Freport-security-tight-as-egypt-copts-prepare-for-easter-mass-2403219&amp;psig=AOvVaw3mW4_4rCebbQ2ff7zZBfA0&amp;ust=1596893672402000&amp;source=images&amp;cd=vfe&amp;ved=0CAIQjRxqFwoTCKjtv-KaiesCFQAAAAAdAAAAABA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742" y="754840"/>
            <a:ext cx="4985422" cy="2183232"/>
          </a:xfrm>
        </p:spPr>
        <p:txBody>
          <a:bodyPr>
            <a:normAutofit/>
          </a:bodyPr>
          <a:lstStyle/>
          <a:p>
            <a:r>
              <a:rPr lang="en-US" sz="5100" dirty="0">
                <a:latin typeface="Book Antiqua" panose="02040602050305030304" pitchFamily="18" charset="0"/>
              </a:rPr>
              <a:t>Good reasons to study Arabic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00" y="10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476768" y="3692912"/>
            <a:ext cx="391517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/>
              <a:t>Center for Arab &amp; </a:t>
            </a:r>
          </a:p>
          <a:p>
            <a:pPr algn="ctr">
              <a:spcAft>
                <a:spcPts val="600"/>
              </a:spcAft>
            </a:pPr>
            <a:r>
              <a:rPr lang="en-US" sz="2400" dirty="0"/>
              <a:t>Islamic Studies</a:t>
            </a:r>
          </a:p>
          <a:p>
            <a:pPr algn="ctr">
              <a:spcAft>
                <a:spcPts val="600"/>
              </a:spcAft>
            </a:pPr>
            <a:r>
              <a:rPr lang="en-US" sz="2400" dirty="0"/>
              <a:t>St. Bonaventure University</a:t>
            </a:r>
          </a:p>
          <a:p>
            <a:pPr algn="ctr">
              <a:spcAft>
                <a:spcPts val="600"/>
              </a:spcAft>
            </a:pPr>
            <a:r>
              <a:rPr lang="en-US" sz="2400" dirty="0"/>
              <a:t>www.sbu.edu/CAIS</a:t>
            </a:r>
          </a:p>
        </p:txBody>
      </p:sp>
    </p:spTree>
    <p:extLst>
      <p:ext uri="{BB962C8B-B14F-4D97-AF65-F5344CB8AC3E}">
        <p14:creationId xmlns:p14="http://schemas.microsoft.com/office/powerpoint/2010/main" val="1081538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en-US" sz="5200"/>
              <a:t>Distinguish yourself with Arabic!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008" y="1"/>
            <a:ext cx="4507992" cy="22402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/>
          </a:bodyPr>
          <a:lstStyle/>
          <a:p>
            <a:r>
              <a:rPr lang="en-US" sz="2200" dirty="0"/>
              <a:t>Arabic will distinguish you from many other students.</a:t>
            </a:r>
          </a:p>
          <a:p>
            <a:r>
              <a:rPr lang="en-US" sz="2200" dirty="0"/>
              <a:t>Arabic can give you a huge advantage when seeking a job.</a:t>
            </a:r>
          </a:p>
          <a:p>
            <a:r>
              <a:rPr lang="en-US" sz="2200" dirty="0"/>
              <a:t>Arabic is a “critical need language.”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008" y="2308860"/>
            <a:ext cx="4507992" cy="224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008" y="4617720"/>
            <a:ext cx="450799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Widen your world with Arabic!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Arabic creates global citizens.</a:t>
            </a:r>
          </a:p>
          <a:p>
            <a:r>
              <a:rPr lang="en-US" sz="2000">
                <a:solidFill>
                  <a:schemeClr val="bg1"/>
                </a:solidFill>
              </a:rPr>
              <a:t>Provides diverse cultural perspectives.</a:t>
            </a:r>
          </a:p>
          <a:p>
            <a:r>
              <a:rPr lang="en-US" sz="2000">
                <a:solidFill>
                  <a:schemeClr val="bg1"/>
                </a:solidFill>
              </a:rPr>
              <a:t>Promotes understanding among peoples, nations, religions, etc.</a:t>
            </a:r>
          </a:p>
        </p:txBody>
      </p:sp>
    </p:spTree>
    <p:extLst>
      <p:ext uri="{BB962C8B-B14F-4D97-AF65-F5344CB8AC3E}">
        <p14:creationId xmlns:p14="http://schemas.microsoft.com/office/powerpoint/2010/main" val="3288119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Holy Qur'an | Review of Religion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4067476" cy="224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325318"/>
            <a:ext cx="4067476" cy="2212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620006"/>
            <a:ext cx="4067476" cy="2237994"/>
          </a:xfrm>
          <a:prstGeom prst="rect">
            <a:avLst/>
          </a:prstGeom>
        </p:spPr>
      </p:pic>
      <p:sp>
        <p:nvSpPr>
          <p:cNvPr id="4100" name="Rectangle 70">
            <a:extLst>
              <a:ext uri="{FF2B5EF4-FFF2-40B4-BE49-F238E27FC236}">
                <a16:creationId xmlns:a16="http://schemas.microsoft.com/office/drawing/2014/main" id="{DEA1EE36-BDB4-4DA2-A0C9-0BA4331E7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72025" y="639400"/>
            <a:ext cx="6764655" cy="5578521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0175" y="948738"/>
            <a:ext cx="5953126" cy="1150260"/>
          </a:xfrm>
        </p:spPr>
        <p:txBody>
          <a:bodyPr>
            <a:normAutofit/>
          </a:bodyPr>
          <a:lstStyle/>
          <a:p>
            <a:pPr algn="ctr"/>
            <a:r>
              <a:rPr lang="en-US" sz="4000" i="1">
                <a:solidFill>
                  <a:srgbClr val="FFFFFF"/>
                </a:solidFill>
              </a:rPr>
              <a:t>Three </a:t>
            </a:r>
            <a:r>
              <a:rPr lang="en-US" sz="4000">
                <a:solidFill>
                  <a:srgbClr val="FFFFFF"/>
                </a:solidFill>
              </a:rPr>
              <a:t>forms of Arabic</a:t>
            </a:r>
            <a:endParaRPr lang="en-US" sz="4000" i="1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0175" y="2168212"/>
            <a:ext cx="5953125" cy="3670614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Classical Arabic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Qur’an, Bible, literature, academic works, etc. 		(8</a:t>
            </a:r>
            <a:r>
              <a:rPr lang="en-US" sz="1700" baseline="30000" dirty="0">
                <a:solidFill>
                  <a:srgbClr val="FFFFFF"/>
                </a:solidFill>
              </a:rPr>
              <a:t>th</a:t>
            </a:r>
            <a:r>
              <a:rPr lang="en-US" sz="1700" dirty="0">
                <a:solidFill>
                  <a:srgbClr val="FFFFFF"/>
                </a:solidFill>
              </a:rPr>
              <a:t> – 19</a:t>
            </a:r>
            <a:r>
              <a:rPr lang="en-US" sz="1700" baseline="30000" dirty="0">
                <a:solidFill>
                  <a:srgbClr val="FFFFFF"/>
                </a:solidFill>
              </a:rPr>
              <a:t>th</a:t>
            </a:r>
            <a:r>
              <a:rPr lang="en-US" sz="1700" dirty="0">
                <a:solidFill>
                  <a:srgbClr val="FFFFFF"/>
                </a:solidFill>
              </a:rPr>
              <a:t> Century CE)</a:t>
            </a:r>
          </a:p>
          <a:p>
            <a:r>
              <a:rPr lang="en-US" sz="1700" dirty="0">
                <a:solidFill>
                  <a:srgbClr val="FFFFFF"/>
                </a:solidFill>
              </a:rPr>
              <a:t>Modern Standard Arabic (19</a:t>
            </a:r>
            <a:r>
              <a:rPr lang="en-US" sz="1700" baseline="30000" dirty="0">
                <a:solidFill>
                  <a:srgbClr val="FFFFFF"/>
                </a:solidFill>
              </a:rPr>
              <a:t>th</a:t>
            </a:r>
            <a:r>
              <a:rPr lang="en-US" sz="1700" dirty="0">
                <a:solidFill>
                  <a:srgbClr val="FFFFFF"/>
                </a:solidFill>
              </a:rPr>
              <a:t> Century CE – present day)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Used for all print &amp; electronic media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Formal speeches and exchanges, radio and television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Taught in school in Arab countries</a:t>
            </a:r>
          </a:p>
          <a:p>
            <a:r>
              <a:rPr lang="en-US" sz="1700" dirty="0">
                <a:solidFill>
                  <a:srgbClr val="FFFFFF"/>
                </a:solidFill>
              </a:rPr>
              <a:t>Colloquial Arabic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Spoken Arabic used for everyday conversation (formal and casual)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The </a:t>
            </a:r>
            <a:r>
              <a:rPr lang="en-US" sz="1700" i="1" dirty="0">
                <a:solidFill>
                  <a:srgbClr val="FFFFFF"/>
                </a:solidFill>
              </a:rPr>
              <a:t>first </a:t>
            </a:r>
            <a:r>
              <a:rPr lang="en-US" sz="1700" dirty="0">
                <a:solidFill>
                  <a:srgbClr val="FFFFFF"/>
                </a:solidFill>
              </a:rPr>
              <a:t>form of Arabic that native speakers learn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Generally, it is </a:t>
            </a:r>
            <a:r>
              <a:rPr lang="en-US" sz="1700" i="1" u="sng" dirty="0">
                <a:solidFill>
                  <a:srgbClr val="FFFFFF"/>
                </a:solidFill>
              </a:rPr>
              <a:t>not</a:t>
            </a:r>
            <a:r>
              <a:rPr lang="en-US" sz="1700" dirty="0">
                <a:solidFill>
                  <a:srgbClr val="FFFFFF"/>
                </a:solidFill>
              </a:rPr>
              <a:t> written.</a:t>
            </a:r>
          </a:p>
          <a:p>
            <a:pPr lvl="1"/>
            <a:endParaRPr lang="en-US" sz="1700" dirty="0">
              <a:solidFill>
                <a:srgbClr val="FFFFFF"/>
              </a:solidFill>
            </a:endParaRPr>
          </a:p>
          <a:p>
            <a:pPr lvl="1"/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48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997" name="Rectangle 263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3600"/>
              <a:t>Colloquial Arabic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2055327"/>
            <a:ext cx="5257801" cy="37769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dirty="0"/>
              <a:t>There are over 30 varieties of CA in 5 groups:</a:t>
            </a:r>
          </a:p>
          <a:p>
            <a:pPr lvl="1" eaLnBrk="1" hangingPunct="1"/>
            <a:r>
              <a:rPr lang="en-US" altLang="en-US" sz="1800" dirty="0"/>
              <a:t>North African 	(Morocco-Libya)</a:t>
            </a:r>
          </a:p>
          <a:p>
            <a:pPr lvl="1" eaLnBrk="1" hangingPunct="1"/>
            <a:r>
              <a:rPr lang="en-US" altLang="en-US" sz="1800" dirty="0"/>
              <a:t>Egyptian 		(Egypt &amp; the Sudan)</a:t>
            </a:r>
          </a:p>
          <a:p>
            <a:pPr lvl="1" eaLnBrk="1" hangingPunct="1"/>
            <a:r>
              <a:rPr lang="en-US" altLang="en-US" sz="1800" dirty="0"/>
              <a:t>Levantine 		(Pal., Leb., Syr. &amp; Jordan)</a:t>
            </a:r>
          </a:p>
          <a:p>
            <a:pPr lvl="1" eaLnBrk="1" hangingPunct="1"/>
            <a:r>
              <a:rPr lang="en-US" altLang="en-US" sz="1800" dirty="0"/>
              <a:t>Arabian 		(S.A. &amp; the Gulf States)</a:t>
            </a:r>
          </a:p>
          <a:p>
            <a:pPr lvl="1" eaLnBrk="1" hangingPunct="1"/>
            <a:r>
              <a:rPr lang="en-US" altLang="en-US" sz="1800" dirty="0"/>
              <a:t>Iraqi</a:t>
            </a:r>
          </a:p>
          <a:p>
            <a:pPr eaLnBrk="1" hangingPunct="1">
              <a:buFontTx/>
              <a:buNone/>
            </a:pPr>
            <a:endParaRPr lang="en-US" altLang="en-US" sz="1800" dirty="0"/>
          </a:p>
        </p:txBody>
      </p:sp>
      <p:pic>
        <p:nvPicPr>
          <p:cNvPr id="6146" name="Picture 2" descr="Illuminated World Globe LED World Globe Globe Model Kids ...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6190488" y="566928"/>
            <a:ext cx="515721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" name="Rectangle 265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332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/>
              <a:t>The Center for Arab &amp; Islamic Studies provides instruction in </a:t>
            </a:r>
            <a:r>
              <a:rPr lang="en-US" altLang="en-US" sz="3000" dirty="0"/>
              <a:t>all </a:t>
            </a:r>
            <a:r>
              <a:rPr lang="en-US" altLang="en-US" sz="3000" i="1" u="sng" dirty="0"/>
              <a:t>three</a:t>
            </a:r>
            <a:r>
              <a:rPr lang="en-US" altLang="en-US" sz="3000" dirty="0"/>
              <a:t> varieties: MSA, Colloquial (Egyptian) &amp; Classical!</a:t>
            </a:r>
            <a:r>
              <a:rPr lang="en-US" sz="3000" dirty="0"/>
              <a:t> 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2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7585" y="2340430"/>
            <a:ext cx="4245429" cy="2206364"/>
          </a:xfrm>
        </p:spPr>
        <p:txBody>
          <a:bodyPr>
            <a:normAutofit/>
          </a:bodyPr>
          <a:lstStyle/>
          <a:p>
            <a:r>
              <a:rPr lang="en-US" dirty="0">
                <a:latin typeface="Matura MT Script Capitals" panose="03020802060602070202" pitchFamily="66" charset="0"/>
              </a:rPr>
              <a:t>Welcome!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828" y="2355420"/>
            <a:ext cx="6997150" cy="201168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8990" y="5241701"/>
            <a:ext cx="695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i="1" dirty="0" err="1"/>
              <a:t>Ahlan</a:t>
            </a:r>
            <a:r>
              <a:rPr lang="en-US" sz="4000" i="1" dirty="0"/>
              <a:t> wa </a:t>
            </a:r>
            <a:r>
              <a:rPr lang="en-US" sz="4000" i="1" dirty="0" err="1"/>
              <a:t>sahlan</a:t>
            </a:r>
            <a:r>
              <a:rPr lang="en-US" sz="4000" i="1" dirty="0"/>
              <a:t> </a:t>
            </a:r>
            <a:r>
              <a:rPr lang="en-US" sz="4000" i="1" dirty="0" err="1"/>
              <a:t>wa</a:t>
            </a:r>
            <a:r>
              <a:rPr lang="en-US" sz="4000" i="1" dirty="0"/>
              <a:t> </a:t>
            </a:r>
            <a:r>
              <a:rPr lang="en-US" sz="4000" i="1" dirty="0" err="1"/>
              <a:t>marhaban</a:t>
            </a:r>
            <a:r>
              <a:rPr lang="en-US" sz="40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764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7C305C-0E98-44D5-A930-21F23CC5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"/>
          <p:cNvSpPr txBox="1">
            <a:spLocks/>
          </p:cNvSpPr>
          <p:nvPr/>
        </p:nvSpPr>
        <p:spPr>
          <a:xfrm>
            <a:off x="2103121" y="4727173"/>
            <a:ext cx="7985759" cy="86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altLang="x-none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Arabic is ranked </a:t>
            </a:r>
            <a:r>
              <a:rPr lang="en-US" altLang="x-none" sz="28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5th</a:t>
            </a:r>
            <a:r>
              <a:rPr lang="en-US" altLang="x-none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the number of native speakers worldwide: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62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 is the official language of 22 countries in </a:t>
            </a:r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Africa and the Middle East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4" name="Picture 3" descr="A picture containing room, food&#10;&#10;Description automatically generated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753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4" y="742951"/>
            <a:ext cx="3734942" cy="496252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It is o</a:t>
            </a:r>
            <a:r>
              <a:rPr lang="en-US" altLang="en-US" sz="4800" dirty="0">
                <a:solidFill>
                  <a:srgbClr val="FFFFFF"/>
                </a:solidFill>
              </a:rPr>
              <a:t>ne of the </a:t>
            </a:r>
            <a:r>
              <a:rPr lang="en-US" altLang="en-US" sz="4800" b="1" i="1" u="sng" dirty="0">
                <a:solidFill>
                  <a:srgbClr val="FFFFFF"/>
                </a:solidFill>
              </a:rPr>
              <a:t>six</a:t>
            </a:r>
            <a:r>
              <a:rPr lang="en-US" altLang="en-US" sz="4800" dirty="0">
                <a:solidFill>
                  <a:srgbClr val="FFFFFF"/>
                </a:solidFill>
              </a:rPr>
              <a:t> official languages of the UN.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22" y="811553"/>
            <a:ext cx="6553545" cy="524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81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637" name="Rectangle 73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holding a cell phone&#10;&#10;Description automatically generate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2050" name="Picture 2" descr="Muslim women attend Eid al-Fitr prayers in Quezon City, the ...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4476" y="10"/>
            <a:ext cx="60944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75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 is the Language of Islam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4552" y="5624945"/>
            <a:ext cx="9079992" cy="59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alt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Some 1.9 billion Muslims worldwide read the Qur’an in Arabic and pray in Arabic.</a:t>
            </a:r>
          </a:p>
        </p:txBody>
      </p:sp>
    </p:spTree>
    <p:extLst>
      <p:ext uri="{BB962C8B-B14F-4D97-AF65-F5344CB8AC3E}">
        <p14:creationId xmlns:p14="http://schemas.microsoft.com/office/powerpoint/2010/main" val="248976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3DD40C-A459-104E-9123-92630BDFB538}"/>
              </a:ext>
            </a:extLst>
          </p:cNvPr>
          <p:cNvSpPr txBox="1"/>
          <p:nvPr/>
        </p:nvSpPr>
        <p:spPr>
          <a:xfrm>
            <a:off x="554635" y="524656"/>
            <a:ext cx="59211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Areas with significant populations of Muslims</a:t>
            </a:r>
          </a:p>
        </p:txBody>
      </p:sp>
    </p:spTree>
    <p:extLst>
      <p:ext uri="{BB962C8B-B14F-4D97-AF65-F5344CB8AC3E}">
        <p14:creationId xmlns:p14="http://schemas.microsoft.com/office/powerpoint/2010/main" val="43977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3076" name="Picture 4" descr="Security tight as Egypt Copts prepare for Easter mass a week after ...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433" name="Rectangle 5"/>
          <p:cNvSpPr>
            <a:spLocks noGrp="1" noChangeArrowheads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400" dirty="0"/>
              <a:t>It is the Language of </a:t>
            </a:r>
            <a:br>
              <a:rPr lang="en-US" altLang="en-US" sz="3400" dirty="0"/>
            </a:br>
            <a:r>
              <a:rPr lang="en-US" altLang="en-US" sz="3400" dirty="0"/>
              <a:t>Arab Christians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Arabic is also the language of Scripture and prayer for some 30 million Christians in Africa and the Middle East.</a:t>
            </a:r>
          </a:p>
        </p:txBody>
      </p:sp>
    </p:spTree>
    <p:extLst>
      <p:ext uri="{BB962C8B-B14F-4D97-AF65-F5344CB8AC3E}">
        <p14:creationId xmlns:p14="http://schemas.microsoft.com/office/powerpoint/2010/main" val="44984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The Language of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b="1" i="1" u="sng" dirty="0">
                <a:solidFill>
                  <a:schemeClr val="bg1"/>
                </a:solidFill>
              </a:rPr>
              <a:t>ONE MILLION </a:t>
            </a:r>
            <a:br>
              <a:rPr lang="en-US" sz="3000" b="1" i="1" u="sng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Arab-Americans</a:t>
            </a:r>
          </a:p>
        </p:txBody>
      </p:sp>
      <p:pic>
        <p:nvPicPr>
          <p:cNvPr id="7" name="Picture 6" descr="A group of people standing in front of a crowd&#10;&#10;Description automatically generate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6" name="Picture 5" descr="A group of people posing for the camera&#10;&#10;Description automatically generated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One of the fastest growing languages in the US</a:t>
            </a:r>
          </a:p>
        </p:txBody>
      </p:sp>
    </p:spTree>
    <p:extLst>
      <p:ext uri="{BB962C8B-B14F-4D97-AF65-F5344CB8AC3E}">
        <p14:creationId xmlns:p14="http://schemas.microsoft.com/office/powerpoint/2010/main" val="3365088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637" y="1052512"/>
            <a:ext cx="8848725" cy="4752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216" y="6040192"/>
            <a:ext cx="7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https://www.aaausa.org/arab-americans/where-do-arab-americans-live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7B883-7C3E-8C4F-A32D-15E051EB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with large populations of Arabic speakers</a:t>
            </a:r>
          </a:p>
        </p:txBody>
      </p:sp>
    </p:spTree>
    <p:extLst>
      <p:ext uri="{BB962C8B-B14F-4D97-AF65-F5344CB8AC3E}">
        <p14:creationId xmlns:p14="http://schemas.microsoft.com/office/powerpoint/2010/main" val="308015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387</Words>
  <Application>Microsoft Macintosh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Next LT Pro</vt:lpstr>
      <vt:lpstr>Book Antiqua</vt:lpstr>
      <vt:lpstr>Calibri</vt:lpstr>
      <vt:lpstr>Calibri Light</vt:lpstr>
      <vt:lpstr>Matura MT Script Capitals</vt:lpstr>
      <vt:lpstr>Office Theme</vt:lpstr>
      <vt:lpstr>Good reasons to study Arabic</vt:lpstr>
      <vt:lpstr>PowerPoint Presentation</vt:lpstr>
      <vt:lpstr>It is the official language of 22 countries in  Africa and the Middle East</vt:lpstr>
      <vt:lpstr>It is one of the six official languages of the UN. </vt:lpstr>
      <vt:lpstr>It is the Language of Islam</vt:lpstr>
      <vt:lpstr>PowerPoint Presentation</vt:lpstr>
      <vt:lpstr>It is the Language of  Arab Christians</vt:lpstr>
      <vt:lpstr>The Language of  ONE MILLION  Arab-Americans</vt:lpstr>
      <vt:lpstr>States with large populations of Arabic speakers</vt:lpstr>
      <vt:lpstr>Distinguish yourself with Arabic!</vt:lpstr>
      <vt:lpstr>Widen your world with Arabic!</vt:lpstr>
      <vt:lpstr>Three forms of Arabic</vt:lpstr>
      <vt:lpstr>Colloquial Arabic</vt:lpstr>
      <vt:lpstr>The Center for Arab &amp; Islamic Studies provides instruction in all three varieties: MSA, Colloquial (Egyptian) &amp; Classical!  </vt:lpstr>
      <vt:lpstr>Welcome!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reasons to study Arabic</dc:title>
  <dc:creator>Michael Calabria</dc:creator>
  <cp:lastModifiedBy>Michael Calabria</cp:lastModifiedBy>
  <cp:revision>9</cp:revision>
  <dcterms:created xsi:type="dcterms:W3CDTF">2020-08-09T17:28:32Z</dcterms:created>
  <dcterms:modified xsi:type="dcterms:W3CDTF">2020-08-10T12:48:58Z</dcterms:modified>
</cp:coreProperties>
</file>